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3" r:id="rId4"/>
    <p:sldId id="295" r:id="rId5"/>
    <p:sldId id="284" r:id="rId6"/>
    <p:sldId id="289" r:id="rId7"/>
    <p:sldId id="285" r:id="rId8"/>
    <p:sldId id="286" r:id="rId9"/>
    <p:sldId id="281" r:id="rId10"/>
    <p:sldId id="290" r:id="rId11"/>
    <p:sldId id="287" r:id="rId12"/>
    <p:sldId id="288" r:id="rId13"/>
    <p:sldId id="292" r:id="rId14"/>
    <p:sldId id="294" r:id="rId15"/>
    <p:sldId id="29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메인" id="{0E6E4BDF-25BE-449C-B0B0-F74DB6CD3FE9}">
          <p14:sldIdLst>
            <p14:sldId id="256"/>
          </p14:sldIdLst>
        </p14:section>
        <p14:section name="사전조사" id="{2057160E-B08E-43BF-BF4C-746F3FA67E60}">
          <p14:sldIdLst>
            <p14:sldId id="281"/>
            <p14:sldId id="282"/>
          </p14:sldIdLst>
        </p14:section>
        <p14:section name="타겟설정" id="{3533FC37-48CF-440C-9001-3BF734D952BE}">
          <p14:sldIdLst>
            <p14:sldId id="283"/>
            <p14:sldId id="284"/>
          </p14:sldIdLst>
        </p14:section>
        <p14:section name="컨셉도출" id="{5721C524-AB51-4390-88AA-9B63D29993FB}">
          <p14:sldIdLst>
            <p14:sldId id="289"/>
            <p14:sldId id="285"/>
            <p14:sldId id="286"/>
          </p14:sldIdLst>
        </p14:section>
        <p14:section name="타입(UI)스케치" id="{149DF8EA-08EE-41CC-AC94-B70C52BBB7BB}">
          <p14:sldIdLst>
            <p14:sldId id="290"/>
            <p14:sldId id="287"/>
            <p14:sldId id="2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505050"/>
    <a:srgbClr val="929292"/>
    <a:srgbClr val="D2D2D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-102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F459A60-9B04-443F-A8B0-B44B97203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764814B-1BC0-40A3-B095-604CC3B13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A5CBC56-3F7D-4135-92ED-C44886D4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CF782A6-C1BF-49CA-917A-2F9BAFA8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9D85075-63BF-434B-BB46-ADF39453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724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39660A-B144-4DA7-9B51-F3670B06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BAC3A92-C027-4A34-9EE2-9309E56CB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739EC84-9D83-4C50-9BD0-892AD15D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4784DD6-5D01-4556-9924-8EDFCC45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274CC75-A9F7-45DF-B0C3-667594A4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3807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D1F4999-4378-40B5-BD87-7C5185D4D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27A2C22-1E0E-437A-B653-49056F7C2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F1FA49E-39DD-4776-904F-84C0F51F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7708618-4631-4162-A34E-8B8EF306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4BF423-7C8F-4216-9A84-F2A78BDF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1084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DF4B59-8B47-4EF0-AB7C-22862962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93BB5CF-2337-4C4C-94E5-BAE787BAD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2ABAF3F-890F-4C56-AF30-61EF3FA4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DC96133-9C3B-4047-A1A9-B4236103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FAB6C8-5B5B-4680-BB0B-3CC02C86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9818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5C83C8-43D8-4DFA-BF27-9F2BD02F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E909E7C-F222-4E32-A465-E3BCD5A8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BD24B4-CBDE-4FD8-9D40-69D94317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BEC3102-8B13-4D88-9F3E-B192278F0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6CA59C7-C8FE-4626-AA5F-14AC22BE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93150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8112460-DD9A-41A7-81E9-DBDD5776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E985EF0-13BF-4F19-97AC-CF8B30A01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7612C0D-D1D6-4602-B46C-0D12E9750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08E2EAB-AB2A-4E90-9508-9DECF78D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F2DC3D2-62F5-4DE3-AA4D-35A39184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95F4F6B-106D-446D-B85D-B7B95225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56575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D4F0EE-ABD0-4AB5-A991-22E40718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37091FB-4D91-4C8D-A79C-B06059771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97A2623-27DF-4800-904B-694693C1E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C83D02F-8B64-446D-A26B-37598E923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E83C29F-F0A6-4F3C-B257-75E958072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C000EF6-3460-4408-97E8-528CFD2A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9A4E1CE-A7AC-4E2D-A188-3496F717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45EA696-F02C-4F55-8AC4-E3AFC0D8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46456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5529E5-19C3-4507-A208-EB3A3E48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D47A04C-0037-4A1C-A82F-9A60B65F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ED5DC03-80CE-4FED-860D-EA5508A4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8120734-5E83-455C-A2BB-FBC1940D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4705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8B16FDB-6FBC-4E0F-BE56-E23B5B1C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BBB3241-DA42-4C1D-9444-D18C4333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2100D4E-7946-47FE-A512-97AD76EA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053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014E15-9594-42CE-89D7-ED88720DC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24AC58-C8B4-484B-A8B8-4B9C13DA9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9E5BC4-7CB7-4F9D-8BF5-CC7275F3A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F4CF910-C177-4966-B3B3-29420AA3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23CF8D6-25EF-45D7-A315-6E5806EF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760DD43-D434-47EB-B8A4-31BEA231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4024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195F10-7BCB-4F14-96EB-42A6B899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0E218B1-1920-4BFF-A3A3-E487F6ABE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AF41595-EC61-4CE6-841E-205F0076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A295408-6784-48F7-930E-3F22B711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91133EC-8E31-49C1-8CA8-CC81220A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FC8150E-0E79-402F-B91D-2ED16234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4547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43E1FAE4-3C5F-45CF-9E6F-A6409029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87A3250-5412-4C1A-9ABA-9861BD4E6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D0B8198-6943-4CFC-8BF7-15B1150CD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BC6A8-D06E-407E-A59E-60A5B5C69E51}" type="datetimeFigureOut">
              <a:rPr lang="ko-KR" altLang="en-US" smtClean="0"/>
              <a:pPr/>
              <a:t>2019-03-31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4A59482-B361-4282-A9AA-87CAF75A5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E4D467-5C0A-41FF-95A8-DAFB54C5C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9824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.descentekorea.co.kr/index.do" TargetMode="External"/><Relationship Id="rId2" Type="http://schemas.openxmlformats.org/officeDocument/2006/relationships/hyperlink" Target="https://www.jestina.co.kr/front/N/BA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azzys.com/" TargetMode="External"/><Relationship Id="rId4" Type="http://schemas.openxmlformats.org/officeDocument/2006/relationships/hyperlink" Target="https://www.kolonmall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nk.co.kr/news/articleView.html?idxno=57377" TargetMode="External"/><Relationship Id="rId2" Type="http://schemas.openxmlformats.org/officeDocument/2006/relationships/hyperlink" Target="http://www.consumuch.com/news/articleView.html?idxno=4097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CBE150-6B59-45DD-B2E1-AA7FA2D29C64}"/>
              </a:ext>
            </a:extLst>
          </p:cNvPr>
          <p:cNvSpPr txBox="1"/>
          <p:nvPr/>
        </p:nvSpPr>
        <p:spPr>
          <a:xfrm>
            <a:off x="2699133" y="2598329"/>
            <a:ext cx="7530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dirty="0" err="1"/>
              <a:t>유니클로</a:t>
            </a:r>
            <a:r>
              <a:rPr lang="ko-KR" altLang="en-US" sz="6600" dirty="0"/>
              <a:t> 리뉴얼</a:t>
            </a:r>
            <a:endParaRPr lang="en-US" sz="6600" spc="-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195F33FA-412F-4AAC-B996-1542803A8E9E}"/>
              </a:ext>
            </a:extLst>
          </p:cNvPr>
          <p:cNvSpPr/>
          <p:nvPr/>
        </p:nvSpPr>
        <p:spPr>
          <a:xfrm>
            <a:off x="7730156" y="5062545"/>
            <a:ext cx="2286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C6F4D708-70B1-4252-964A-5AEC21FF2332}"/>
              </a:ext>
            </a:extLst>
          </p:cNvPr>
          <p:cNvSpPr/>
          <p:nvPr/>
        </p:nvSpPr>
        <p:spPr>
          <a:xfrm>
            <a:off x="0" y="1"/>
            <a:ext cx="2777576" cy="8112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4">
            <a:extLst>
              <a:ext uri="{FF2B5EF4-FFF2-40B4-BE49-F238E27FC236}">
                <a16:creationId xmlns="" xmlns:a16="http://schemas.microsoft.com/office/drawing/2014/main" id="{B42D9CFF-1305-4DAD-9DE4-5C15BEF8D4AA}"/>
              </a:ext>
            </a:extLst>
          </p:cNvPr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부제목 10">
            <a:extLst>
              <a:ext uri="{FF2B5EF4-FFF2-40B4-BE49-F238E27FC236}">
                <a16:creationId xmlns="" xmlns:a16="http://schemas.microsoft.com/office/drawing/2014/main" id="{40272D7A-97E0-4075-8A59-D13652483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2561" y="3905242"/>
            <a:ext cx="6943595" cy="322056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컨텐츠 제작 기획 및 수요 조사를 통해 예시 사업 방안 모색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66C149-E206-475B-8A06-0CA12DD509DF}"/>
              </a:ext>
            </a:extLst>
          </p:cNvPr>
          <p:cNvSpPr txBox="1"/>
          <p:nvPr/>
        </p:nvSpPr>
        <p:spPr>
          <a:xfrm>
            <a:off x="8282988" y="5423244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작성자</a:t>
            </a:r>
            <a:r>
              <a:rPr lang="en-US" altLang="ko-KR" dirty="0"/>
              <a:t> </a:t>
            </a:r>
            <a:r>
              <a:rPr lang="ko-KR" altLang="en-US" dirty="0"/>
              <a:t>양희승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F469C90-6A49-46A0-878E-4312CB84F047}"/>
              </a:ext>
            </a:extLst>
          </p:cNvPr>
          <p:cNvSpPr txBox="1"/>
          <p:nvPr/>
        </p:nvSpPr>
        <p:spPr>
          <a:xfrm>
            <a:off x="7925064" y="580836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작성일 </a:t>
            </a:r>
            <a:r>
              <a:rPr lang="en-US" altLang="ko-KR" dirty="0"/>
              <a:t>2019.03.29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9119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="" xmlns:a16="http://schemas.microsoft.com/office/drawing/2014/main" id="{FB75380B-D457-4FC3-B43B-3BFC19A72C91}"/>
              </a:ext>
            </a:extLst>
          </p:cNvPr>
          <p:cNvSpPr/>
          <p:nvPr/>
        </p:nvSpPr>
        <p:spPr>
          <a:xfrm>
            <a:off x="5632138" y="3429000"/>
            <a:ext cx="345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레이아웃 스케치 </a:t>
            </a:r>
            <a:r>
              <a:rPr lang="en-US" altLang="ko-KR" sz="1200" dirty="0"/>
              <a:t>/ </a:t>
            </a:r>
            <a:r>
              <a:rPr lang="ko-KR" altLang="en-US" sz="1200" dirty="0"/>
              <a:t>워크플로우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7856E0-7300-45C1-8FD8-A108ABD20375}"/>
              </a:ext>
            </a:extLst>
          </p:cNvPr>
          <p:cNvSpPr txBox="1"/>
          <p:nvPr/>
        </p:nvSpPr>
        <p:spPr>
          <a:xfrm>
            <a:off x="5513081" y="1556503"/>
            <a:ext cx="57679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/>
              <a:t>03</a:t>
            </a:r>
            <a:r>
              <a:rPr lang="en-US" altLang="ko-KR" sz="5400" dirty="0" smtClean="0"/>
              <a:t> </a:t>
            </a:r>
            <a:r>
              <a:rPr lang="ko-KR" altLang="en-US" sz="4800" dirty="0" smtClean="0"/>
              <a:t>타입</a:t>
            </a:r>
            <a:r>
              <a:rPr lang="en-US" altLang="ko-KR" sz="5400" dirty="0"/>
              <a:t>(UI)</a:t>
            </a:r>
            <a:r>
              <a:rPr lang="ko-KR" altLang="en-US" sz="5400" dirty="0"/>
              <a:t>스케치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0174162F-47CC-4C31-A37E-1B026D87D8FF}"/>
              </a:ext>
            </a:extLst>
          </p:cNvPr>
          <p:cNvSpPr/>
          <p:nvPr/>
        </p:nvSpPr>
        <p:spPr>
          <a:xfrm>
            <a:off x="5632138" y="1315686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6574A03-9F25-43FD-9482-E208A4BFA8F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0F0C165-9070-4285-95FA-F7CFFEA5DCC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9065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32">
            <a:extLst>
              <a:ext uri="{FF2B5EF4-FFF2-40B4-BE49-F238E27FC236}">
                <a16:creationId xmlns="" xmlns:a16="http://schemas.microsoft.com/office/drawing/2014/main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3242" y="1322855"/>
            <a:ext cx="2053474" cy="421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769894" y="1112814"/>
            <a:ext cx="4709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워크플로우 구성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="" xmlns:a16="http://schemas.microsoft.com/office/drawing/2014/main" id="{A7B317B8-7812-4490-AEBA-8D43A94B2459}"/>
              </a:ext>
            </a:extLst>
          </p:cNvPr>
          <p:cNvSpPr/>
          <p:nvPr/>
        </p:nvSpPr>
        <p:spPr>
          <a:xfrm>
            <a:off x="769894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1398" y="1295195"/>
            <a:ext cx="2135777" cy="4212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47945" y="58227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</a:t>
            </a:r>
            <a:r>
              <a:rPr lang="ko-KR" altLang="en-US" dirty="0" smtClean="0"/>
              <a:t>인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43545" y="5722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6134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4709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워크플로우 구성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="" xmlns:a16="http://schemas.microsoft.com/office/drawing/2014/main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7" name="Rectangle 22">
            <a:extLst>
              <a:ext uri="{FF2B5EF4-FFF2-40B4-BE49-F238E27FC236}">
                <a16:creationId xmlns="" xmlns:a16="http://schemas.microsoft.com/office/drawing/2014/main" id="{26DF1F5A-47F5-4567-A6A2-FEAF53F80034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FEB3881-1264-4BB0-B064-CECD93955685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61F3410-C443-4CB1-A441-FE21F0131DA3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3890" y="3373820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28041" y="3379075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woman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52650" y="3345944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woman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09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32">
            <a:extLst>
              <a:ext uri="{FF2B5EF4-FFF2-40B4-BE49-F238E27FC236}">
                <a16:creationId xmlns="" xmlns:a16="http://schemas.microsoft.com/office/drawing/2014/main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 descr="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2782" y="2203300"/>
            <a:ext cx="3412629" cy="3939995"/>
          </a:xfrm>
          <a:prstGeom prst="rect">
            <a:avLst/>
          </a:prstGeom>
        </p:spPr>
      </p:pic>
      <p:pic>
        <p:nvPicPr>
          <p:cNvPr id="11" name="그림 10" descr="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6013" y="2171768"/>
            <a:ext cx="1966857" cy="3939995"/>
          </a:xfrm>
          <a:prstGeom prst="rect">
            <a:avLst/>
          </a:prstGeom>
        </p:spPr>
      </p:pic>
      <p:pic>
        <p:nvPicPr>
          <p:cNvPr id="12" name="그림 11" descr="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0107" y="3397500"/>
            <a:ext cx="3412629" cy="15515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/>
              <a:t>프로토타입</a:t>
            </a:r>
            <a:r>
              <a:rPr lang="en-US" altLang="ko-KR" sz="4800" dirty="0" smtClean="0"/>
              <a:t>-</a:t>
            </a:r>
            <a:r>
              <a:rPr lang="ko-KR" altLang="en-US" sz="4800" dirty="0" smtClean="0"/>
              <a:t>메인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="" xmlns:a16="http://schemas.microsoft.com/office/drawing/2014/main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6134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32">
            <a:extLst>
              <a:ext uri="{FF2B5EF4-FFF2-40B4-BE49-F238E27FC236}">
                <a16:creationId xmlns="" xmlns:a16="http://schemas.microsoft.com/office/drawing/2014/main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디자인시안</a:t>
            </a: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메인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="" xmlns:a16="http://schemas.microsoft.com/office/drawing/2014/main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486" y="2076059"/>
            <a:ext cx="2362200" cy="41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8553" y="2076059"/>
            <a:ext cx="2730891" cy="319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83311" y="2076059"/>
            <a:ext cx="2837089" cy="329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6134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1334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SITE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="" xmlns:a16="http://schemas.microsoft.com/office/drawing/2014/main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7" name="Rectangle 22">
            <a:extLst>
              <a:ext uri="{FF2B5EF4-FFF2-40B4-BE49-F238E27FC236}">
                <a16:creationId xmlns="" xmlns:a16="http://schemas.microsoft.com/office/drawing/2014/main" id="{26DF1F5A-47F5-4567-A6A2-FEAF53F80034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FEB3881-1264-4BB0-B064-CECD93955685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61F3410-C443-4CB1-A441-FE21F0131DA3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36A3C83-C6D6-4582-8AC3-E487528AAECF}"/>
              </a:ext>
            </a:extLst>
          </p:cNvPr>
          <p:cNvSpPr txBox="1"/>
          <p:nvPr/>
        </p:nvSpPr>
        <p:spPr>
          <a:xfrm>
            <a:off x="1323164" y="2046174"/>
            <a:ext cx="10122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" altLang="en-US" dirty="0"/>
          </a:p>
          <a:p>
            <a:r>
              <a:rPr lang="ko-KR" altLang="en-US" dirty="0" err="1"/>
              <a:t>벤치마킹한</a:t>
            </a:r>
            <a:r>
              <a:rPr lang="ko-KR" altLang="en-US" dirty="0"/>
              <a:t>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제이에스티나</a:t>
            </a:r>
            <a:r>
              <a:rPr lang="ko-KR" altLang="en-US" dirty="0" smtClean="0"/>
              <a:t> </a:t>
            </a:r>
            <a:r>
              <a:rPr lang="en-US" altLang="ko" u="sng" dirty="0">
                <a:hlinkClick r:id="rId2"/>
              </a:rPr>
              <a:t>https://www.jestina.co.kr/front/N/BAG</a:t>
            </a:r>
            <a:endParaRPr lang="ko" altLang="en-US" u="sng" dirty="0">
              <a:hlinkClick r:id="rId2"/>
            </a:endParaRPr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데상트코리아</a:t>
            </a:r>
            <a:r>
              <a:rPr lang="ko-KR" altLang="en-US" dirty="0" smtClean="0"/>
              <a:t> </a:t>
            </a:r>
            <a:r>
              <a:rPr lang="en-US" altLang="ko" u="sng" dirty="0">
                <a:hlinkClick r:id="rId3"/>
              </a:rPr>
              <a:t>https://shop.descentekorea.co.kr/index.do</a:t>
            </a:r>
            <a:endParaRPr lang="ko" altLang="en-US" u="sng" dirty="0">
              <a:hlinkClick r:id="rId3"/>
            </a:endParaRPr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코롱</a:t>
            </a:r>
            <a:r>
              <a:rPr lang="ko-KR" altLang="en-US" dirty="0" smtClean="0"/>
              <a:t> </a:t>
            </a:r>
            <a:r>
              <a:rPr lang="ko-KR" altLang="en-US" dirty="0"/>
              <a:t>몰 </a:t>
            </a:r>
            <a:r>
              <a:rPr lang="en-US" altLang="ko" u="sng" dirty="0">
                <a:hlinkClick r:id="rId4"/>
              </a:rPr>
              <a:t>https://www.kolonmall.com/</a:t>
            </a:r>
            <a:endParaRPr lang="ko" altLang="en-US" u="sng" dirty="0">
              <a:hlinkClick r:id="rId4"/>
            </a:endParaRPr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헤지스</a:t>
            </a:r>
            <a:r>
              <a:rPr lang="ko-KR" altLang="en-US" dirty="0" smtClean="0"/>
              <a:t> </a:t>
            </a:r>
            <a:r>
              <a:rPr lang="en-US" altLang="ko" u="sng" dirty="0">
                <a:hlinkClick r:id="rId5"/>
              </a:rPr>
              <a:t>http://www.hazzys.com/</a:t>
            </a:r>
            <a:r>
              <a:rPr lang="ko" altLang="en-US" u="sng" dirty="0">
                <a:hlinkClick r:id="rId5"/>
              </a:rPr>
              <a:t> </a:t>
            </a:r>
          </a:p>
          <a:p>
            <a:endParaRPr lang="ko" altLang="en-US" dirty="0"/>
          </a:p>
          <a:p>
            <a:r>
              <a:rPr lang="ko-KR" altLang="en-US" dirty="0" err="1" smtClean="0"/>
              <a:t>메인페이지</a:t>
            </a:r>
            <a:endParaRPr lang="en-US" altLang="ko-KR" dirty="0" smtClean="0"/>
          </a:p>
          <a:p>
            <a:r>
              <a:rPr lang="ko-KR" altLang="en-US" dirty="0" err="1" smtClean="0"/>
              <a:t>코롱몰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제이에스티나 </a:t>
            </a:r>
            <a:r>
              <a:rPr lang="en-US" altLang="ko" dirty="0"/>
              <a:t>, </a:t>
            </a:r>
            <a:r>
              <a:rPr lang="ko-KR" altLang="en-US" dirty="0" err="1" smtClean="0"/>
              <a:t>데상트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비쥬얼적인</a:t>
            </a:r>
            <a:r>
              <a:rPr lang="ko-KR" altLang="en-US" dirty="0" smtClean="0"/>
              <a:t> </a:t>
            </a:r>
            <a:r>
              <a:rPr lang="ko-KR" altLang="en-US" dirty="0"/>
              <a:t>모습과 함께  심플하면서 깔끔하게 </a:t>
            </a:r>
            <a:r>
              <a:rPr lang="ko-KR" altLang="en-US" dirty="0" smtClean="0"/>
              <a:t>정돈된 레이아웃</a:t>
            </a:r>
            <a:endParaRPr lang="ko" altLang="en-US" dirty="0"/>
          </a:p>
          <a:p>
            <a:endParaRPr lang="ko" altLang="en-US" dirty="0"/>
          </a:p>
          <a:p>
            <a:r>
              <a:rPr lang="ko-KR" altLang="en-US" dirty="0" smtClean="0"/>
              <a:t>서브페이지</a:t>
            </a:r>
            <a:endParaRPr lang="en-US" altLang="ko-KR" dirty="0" smtClean="0"/>
          </a:p>
          <a:p>
            <a:r>
              <a:rPr lang="ko-KR" altLang="en-US" dirty="0" err="1" smtClean="0"/>
              <a:t>헤지스</a:t>
            </a:r>
            <a:r>
              <a:rPr lang="ko-KR" altLang="en-US" dirty="0" smtClean="0"/>
              <a:t> </a:t>
            </a:r>
            <a:r>
              <a:rPr lang="ko-KR" altLang="en-US" dirty="0"/>
              <a:t>브랜드 </a:t>
            </a:r>
            <a:r>
              <a:rPr lang="ko-KR" altLang="en-US" dirty="0" smtClean="0"/>
              <a:t>소개페이지</a:t>
            </a:r>
            <a:endParaRPr lang="ko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7209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52E000A-5C70-4B70-9E0E-78DE33E8D5F3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B160014-A7BD-4ADB-A64C-D9568ADAF2F0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개체 16">
            <a:extLst>
              <a:ext uri="{FF2B5EF4-FFF2-40B4-BE49-F238E27FC236}">
                <a16:creationId xmlns="" xmlns:a16="http://schemas.microsoft.com/office/drawing/2014/main" id="{15C47AB7-E291-4C3A-9DF0-8B1F06224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34213464"/>
              </p:ext>
            </p:extLst>
          </p:nvPr>
        </p:nvGraphicFramePr>
        <p:xfrm>
          <a:off x="2147224" y="2003210"/>
          <a:ext cx="2301468" cy="4097503"/>
        </p:xfrm>
        <a:graphic>
          <a:graphicData uri="http://schemas.openxmlformats.org/presentationml/2006/ole">
            <p:oleObj spid="_x0000_s1034" name="Image" r:id="rId3" imgW="15047619" imgH="26819048" progId="Photoshop.Image.13">
              <p:embed/>
            </p:oleObj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="" xmlns:a16="http://schemas.microsoft.com/office/drawing/2014/main" id="{CD37C5E1-9B36-41E7-80B4-73A609223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74215124"/>
              </p:ext>
            </p:extLst>
          </p:nvPr>
        </p:nvGraphicFramePr>
        <p:xfrm>
          <a:off x="4448692" y="2003209"/>
          <a:ext cx="1740135" cy="4010183"/>
        </p:xfrm>
        <a:graphic>
          <a:graphicData uri="http://schemas.openxmlformats.org/presentationml/2006/ole">
            <p:oleObj spid="_x0000_s1035" name="Image" r:id="rId4" imgW="13726984" imgH="31657143" progId="Photoshop.Image.13">
              <p:embed/>
            </p:oleObj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="" xmlns:a16="http://schemas.microsoft.com/office/drawing/2014/main" id="{5DAE2430-C98F-4318-8B37-67DF308447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87833586"/>
              </p:ext>
            </p:extLst>
          </p:nvPr>
        </p:nvGraphicFramePr>
        <p:xfrm>
          <a:off x="6366777" y="2003209"/>
          <a:ext cx="1783612" cy="4110376"/>
        </p:xfrm>
        <a:graphic>
          <a:graphicData uri="http://schemas.openxmlformats.org/presentationml/2006/ole">
            <p:oleObj spid="_x0000_s1036" name="Image" r:id="rId5" imgW="13726984" imgH="31657143" progId="Photoshop.Image.13">
              <p:embed/>
            </p:oleObj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="" xmlns:a16="http://schemas.microsoft.com/office/drawing/2014/main" id="{6B15BCF3-E6C6-494A-93FB-5E5B0EE27D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48663257"/>
              </p:ext>
            </p:extLst>
          </p:nvPr>
        </p:nvGraphicFramePr>
        <p:xfrm>
          <a:off x="8277539" y="2003209"/>
          <a:ext cx="1850583" cy="4010183"/>
        </p:xfrm>
        <a:graphic>
          <a:graphicData uri="http://schemas.openxmlformats.org/presentationml/2006/ole">
            <p:oleObj spid="_x0000_s1037" name="Image" r:id="rId6" imgW="13726984" imgH="29765079" progId="Photoshop.Image.13">
              <p:embed/>
            </p:oleObj>
          </a:graphicData>
        </a:graphic>
      </p:graphicFrame>
      <p:sp>
        <p:nvSpPr>
          <p:cNvPr id="21" name="Rectangle 32">
            <a:extLst>
              <a:ext uri="{FF2B5EF4-FFF2-40B4-BE49-F238E27FC236}">
                <a16:creationId xmlns="" xmlns:a16="http://schemas.microsoft.com/office/drawing/2014/main" id="{9DF0D80E-BBD3-4494-A6A8-920C848938DB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D5674F9-2B33-4AEE-A844-C514448930D4}"/>
              </a:ext>
            </a:extLst>
          </p:cNvPr>
          <p:cNvSpPr txBox="1"/>
          <p:nvPr/>
        </p:nvSpPr>
        <p:spPr>
          <a:xfrm>
            <a:off x="4356582" y="744415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 홈페이지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31">
            <a:extLst>
              <a:ext uri="{FF2B5EF4-FFF2-40B4-BE49-F238E27FC236}">
                <a16:creationId xmlns="" xmlns:a16="http://schemas.microsoft.com/office/drawing/2014/main" id="{688F410C-2BFE-489E-A68A-FA42F7963932}"/>
              </a:ext>
            </a:extLst>
          </p:cNvPr>
          <p:cNvSpPr/>
          <p:nvPr/>
        </p:nvSpPr>
        <p:spPr>
          <a:xfrm>
            <a:off x="5318760" y="501807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</p:spTree>
    <p:extLst>
      <p:ext uri="{BB962C8B-B14F-4D97-AF65-F5344CB8AC3E}">
        <p14:creationId xmlns="" xmlns:p14="http://schemas.microsoft.com/office/powerpoint/2010/main" val="408380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="" xmlns:a16="http://schemas.microsoft.com/office/drawing/2014/main" id="{FB75380B-D457-4FC3-B43B-3BFC19A72C91}"/>
              </a:ext>
            </a:extLst>
          </p:cNvPr>
          <p:cNvSpPr/>
          <p:nvPr/>
        </p:nvSpPr>
        <p:spPr>
          <a:xfrm>
            <a:off x="5705710" y="3429000"/>
            <a:ext cx="345759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페르소나 설정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 시나리오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7856E0-7300-45C1-8FD8-A108ABD20375}"/>
              </a:ext>
            </a:extLst>
          </p:cNvPr>
          <p:cNvSpPr txBox="1"/>
          <p:nvPr/>
        </p:nvSpPr>
        <p:spPr>
          <a:xfrm>
            <a:off x="5586653" y="1556503"/>
            <a:ext cx="42210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01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타겟</a:t>
            </a:r>
            <a:r>
              <a:rPr lang="ko-KR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설정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0174162F-47CC-4C31-A37E-1B026D87D8FF}"/>
              </a:ext>
            </a:extLst>
          </p:cNvPr>
          <p:cNvSpPr/>
          <p:nvPr/>
        </p:nvSpPr>
        <p:spPr>
          <a:xfrm>
            <a:off x="5705710" y="1315686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6574A03-9F25-43FD-9482-E208A4BFA8F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02</a:t>
            </a:r>
            <a:endParaRPr lang="ko-KR" altLang="en-US" dirty="0" smtClean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0F0C165-9070-4285-95FA-F7CFFEA5DCC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2707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53ECBF-6E9F-4CD2-A5D4-1286435FD689}"/>
              </a:ext>
            </a:extLst>
          </p:cNvPr>
          <p:cNvSpPr txBox="1"/>
          <p:nvPr/>
        </p:nvSpPr>
        <p:spPr>
          <a:xfrm>
            <a:off x="1086324" y="1058388"/>
            <a:ext cx="4619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+mj-lt"/>
              </a:rPr>
              <a:t>선호도조</a:t>
            </a:r>
            <a:r>
              <a:rPr lang="ko-KR" altLang="en-US" sz="4800" dirty="0" smtClean="0">
                <a:latin typeface="+mj-lt"/>
              </a:rPr>
              <a:t>사</a:t>
            </a: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82500614-C77B-4C83-BE8E-46BFF2777C9A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ectangle 22">
            <a:extLst>
              <a:ext uri="{FF2B5EF4-FFF2-40B4-BE49-F238E27FC236}">
                <a16:creationId xmlns="" xmlns:a16="http://schemas.microsoft.com/office/drawing/2014/main" id="{FC3FEB0A-531A-4B93-A629-6CAD8572495E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F58BF5-DEC5-4CF6-B802-D5FA1562409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04730" y="5009320"/>
            <a:ext cx="691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www.consumuch.com/news/articleView.html?idxno=40973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http://www.itnk.co.kr/news/articleView.html?idxno=57377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36035" y="2252870"/>
            <a:ext cx="9210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</a:t>
            </a:r>
            <a:r>
              <a:rPr lang="ko-KR" altLang="en-US" dirty="0" smtClean="0"/>
              <a:t>일 시장조사전문기업 엠브레인 </a:t>
            </a:r>
            <a:r>
              <a:rPr lang="ko-KR" altLang="en-US" dirty="0" err="1" smtClean="0"/>
              <a:t>트렌드모니터</a:t>
            </a:r>
            <a:r>
              <a:rPr lang="en-US" altLang="ko-KR" dirty="0" smtClean="0"/>
              <a:t>(trendmonitor.co.kr)</a:t>
            </a:r>
            <a:r>
              <a:rPr lang="ko-KR" altLang="en-US" dirty="0" smtClean="0"/>
              <a:t>에 따르면 최근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개월 이내 의류 및 패션잡화를 구입한 경험이 있는 전국 만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세</a:t>
            </a:r>
            <a:r>
              <a:rPr lang="en-US" altLang="ko-KR" dirty="0" smtClean="0"/>
              <a:t>~59</a:t>
            </a:r>
            <a:r>
              <a:rPr lang="ko-KR" altLang="en-US" dirty="0" smtClean="0"/>
              <a:t>세 성인 남녀 </a:t>
            </a:r>
            <a:r>
              <a:rPr lang="en-US" altLang="ko-KR" dirty="0" smtClean="0"/>
              <a:t>1,000</a:t>
            </a:r>
            <a:r>
              <a:rPr lang="ko-KR" altLang="en-US" dirty="0" smtClean="0"/>
              <a:t>명을 대상으로 ‘</a:t>
            </a:r>
            <a:r>
              <a:rPr lang="en-US" altLang="ko-KR" dirty="0" smtClean="0"/>
              <a:t>SPA </a:t>
            </a:r>
            <a:r>
              <a:rPr lang="ko-KR" altLang="en-US" dirty="0" smtClean="0"/>
              <a:t>브랜드’ 관련 설문조사를 실시한 결과</a:t>
            </a:r>
            <a:r>
              <a:rPr lang="en-US" altLang="ko-KR" dirty="0" smtClean="0"/>
              <a:t>, </a:t>
            </a:r>
            <a:r>
              <a:rPr lang="ko-KR" altLang="en-US" dirty="0" err="1" smtClean="0"/>
              <a:t>유니클로의</a:t>
            </a:r>
            <a:r>
              <a:rPr lang="ko-KR" altLang="en-US" dirty="0" smtClean="0"/>
              <a:t> 대중적 </a:t>
            </a:r>
            <a:r>
              <a:rPr lang="ko-KR" altLang="en-US" dirty="0" err="1" smtClean="0"/>
              <a:t>선호가가</a:t>
            </a:r>
            <a:r>
              <a:rPr lang="ko-KR" altLang="en-US" dirty="0" smtClean="0"/>
              <a:t> 가장 높았다</a:t>
            </a:r>
            <a:r>
              <a:rPr lang="en-US" altLang="ko-KR" dirty="0" smtClean="0"/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6349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53ECBF-6E9F-4CD2-A5D4-1286435FD689}"/>
              </a:ext>
            </a:extLst>
          </p:cNvPr>
          <p:cNvSpPr txBox="1"/>
          <p:nvPr/>
        </p:nvSpPr>
        <p:spPr>
          <a:xfrm>
            <a:off x="1086324" y="1058388"/>
            <a:ext cx="4619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+mj-lt"/>
              </a:rPr>
              <a:t>고객 페르소나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82500614-C77B-4C83-BE8E-46BFF2777C9A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ectangle 22">
            <a:extLst>
              <a:ext uri="{FF2B5EF4-FFF2-40B4-BE49-F238E27FC236}">
                <a16:creationId xmlns="" xmlns:a16="http://schemas.microsoft.com/office/drawing/2014/main" id="{FC3FEB0A-531A-4B93-A629-6CAD8572495E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F58BF5-DEC5-4CF6-B802-D5FA1562409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4454" y="2169644"/>
            <a:ext cx="2180897" cy="321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711012" y="2175641"/>
            <a:ext cx="762965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1.</a:t>
            </a:r>
            <a:r>
              <a:rPr lang="ko-KR" altLang="en-US" sz="1400" dirty="0" smtClean="0"/>
              <a:t>인물정보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 - </a:t>
            </a:r>
            <a:r>
              <a:rPr lang="ko-KR" altLang="en-US" sz="1400" dirty="0" smtClean="0"/>
              <a:t>야근이 많은 사회 초년생 </a:t>
            </a:r>
            <a:r>
              <a:rPr lang="en-US" altLang="ko-KR" sz="1400" dirty="0" smtClean="0"/>
              <a:t>26</a:t>
            </a:r>
            <a:r>
              <a:rPr lang="ko-KR" altLang="en-US" sz="1400" dirty="0" smtClean="0"/>
              <a:t>세 여성직장인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2.</a:t>
            </a:r>
            <a:r>
              <a:rPr lang="ko-KR" altLang="en-US" sz="1400" dirty="0" smtClean="0"/>
              <a:t>행동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야근이 많아 따로 쇼핑할 시간이 없다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사회초년생으로 필요한 것들이 많아 많은 돈을 의류에 </a:t>
            </a:r>
            <a:r>
              <a:rPr lang="ko-KR" altLang="en-US" sz="1400" dirty="0" err="1" smtClean="0"/>
              <a:t>투자할수</a:t>
            </a:r>
            <a:r>
              <a:rPr lang="ko-KR" altLang="en-US" sz="1400" dirty="0" smtClean="0"/>
              <a:t> 없다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베이직한</a:t>
            </a:r>
            <a:r>
              <a:rPr lang="ko-KR" altLang="en-US" sz="1400" dirty="0" smtClean="0"/>
              <a:t> 옷들이 많이 필요한 직장인이다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3.</a:t>
            </a:r>
            <a:r>
              <a:rPr lang="ko-KR" altLang="en-US" sz="1400" dirty="0" err="1" smtClean="0"/>
              <a:t>니즈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목표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저렴한</a:t>
            </a:r>
            <a:r>
              <a:rPr lang="ko-KR" altLang="en-US" sz="1400" dirty="0" smtClean="0"/>
              <a:t> 가격으로 </a:t>
            </a:r>
            <a:r>
              <a:rPr lang="ko-KR" altLang="en-US" sz="1400" dirty="0" err="1" smtClean="0"/>
              <a:t>베이직한</a:t>
            </a:r>
            <a:r>
              <a:rPr lang="ko-KR" altLang="en-US" sz="1400" dirty="0" smtClean="0"/>
              <a:t> 여러 종류의 옷이 필요하다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평일 </a:t>
            </a:r>
            <a:r>
              <a:rPr lang="ko-KR" altLang="en-US" sz="1400" dirty="0" smtClean="0"/>
              <a:t>시간이 많지 않아 인터넷쇼핑으로 시간을 절약한다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4.</a:t>
            </a:r>
            <a:r>
              <a:rPr lang="ko-KR" altLang="en-US" sz="1400" dirty="0" smtClean="0"/>
              <a:t>솔루션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dirty="0" smtClean="0"/>
              <a:t>-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합리적인 </a:t>
            </a:r>
            <a:r>
              <a:rPr lang="ko-KR" altLang="en-US" sz="1400" dirty="0" smtClean="0"/>
              <a:t>가격과 </a:t>
            </a:r>
            <a:r>
              <a:rPr lang="ko-KR" altLang="en-US" sz="1400" dirty="0" err="1" smtClean="0"/>
              <a:t>베이직한</a:t>
            </a:r>
            <a:r>
              <a:rPr lang="ko-KR" altLang="en-US" sz="1400" dirty="0" smtClean="0"/>
              <a:t> 디자인과 다양한 디자인이 많은 </a:t>
            </a:r>
            <a:r>
              <a:rPr lang="ko-KR" altLang="en-US" sz="1400" dirty="0" err="1" smtClean="0"/>
              <a:t>유니클로</a:t>
            </a:r>
            <a:r>
              <a:rPr lang="ko-KR" altLang="en-US" sz="1400" dirty="0" smtClean="0"/>
              <a:t> 온라인을 통해 구입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56349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="" xmlns:a16="http://schemas.microsoft.com/office/drawing/2014/main" id="{FB75380B-D457-4FC3-B43B-3BFC19A72C91}"/>
              </a:ext>
            </a:extLst>
          </p:cNvPr>
          <p:cNvSpPr/>
          <p:nvPr/>
        </p:nvSpPr>
        <p:spPr>
          <a:xfrm>
            <a:off x="5789793" y="3429000"/>
            <a:ext cx="345759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브랜드 컬러시스템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아이덴티티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7856E0-7300-45C1-8FD8-A108ABD20375}"/>
              </a:ext>
            </a:extLst>
          </p:cNvPr>
          <p:cNvSpPr txBox="1"/>
          <p:nvPr/>
        </p:nvSpPr>
        <p:spPr>
          <a:xfrm>
            <a:off x="5670736" y="1556503"/>
            <a:ext cx="38234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02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컨셉도출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0174162F-47CC-4C31-A37E-1B026D87D8FF}"/>
              </a:ext>
            </a:extLst>
          </p:cNvPr>
          <p:cNvSpPr/>
          <p:nvPr/>
        </p:nvSpPr>
        <p:spPr>
          <a:xfrm>
            <a:off x="5789793" y="1315686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6574A03-9F25-43FD-9482-E208A4BFA8F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0F0C165-9070-4285-95FA-F7CFFEA5DCC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11613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="" xmlns:a16="http://schemas.microsoft.com/office/drawing/2014/main" id="{AA8093F0-5579-4A22-B2CB-2C0D253ACF84}"/>
              </a:ext>
            </a:extLst>
          </p:cNvPr>
          <p:cNvSpPr txBox="1"/>
          <p:nvPr/>
        </p:nvSpPr>
        <p:spPr>
          <a:xfrm>
            <a:off x="1138763" y="4849453"/>
            <a:ext cx="970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#FF0000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Box 63">
            <a:extLst>
              <a:ext uri="{FF2B5EF4-FFF2-40B4-BE49-F238E27FC236}">
                <a16:creationId xmlns="" xmlns:a16="http://schemas.microsoft.com/office/drawing/2014/main" id="{D2E8ED18-3BA9-4538-8629-5E40209E998A}"/>
              </a:ext>
            </a:extLst>
          </p:cNvPr>
          <p:cNvSpPr txBox="1"/>
          <p:nvPr/>
        </p:nvSpPr>
        <p:spPr>
          <a:xfrm>
            <a:off x="966129" y="5151210"/>
            <a:ext cx="132279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강렬하고 열정적인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57">
            <a:extLst>
              <a:ext uri="{FF2B5EF4-FFF2-40B4-BE49-F238E27FC236}">
                <a16:creationId xmlns="" xmlns:a16="http://schemas.microsoft.com/office/drawing/2014/main" id="{E6B1FEE4-D5BF-4A18-A9EC-B569389EAA69}"/>
              </a:ext>
            </a:extLst>
          </p:cNvPr>
          <p:cNvSpPr txBox="1"/>
          <p:nvPr/>
        </p:nvSpPr>
        <p:spPr>
          <a:xfrm>
            <a:off x="3603732" y="4880984"/>
            <a:ext cx="1021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#d2d2d2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TextBox 64">
            <a:extLst>
              <a:ext uri="{FF2B5EF4-FFF2-40B4-BE49-F238E27FC236}">
                <a16:creationId xmlns="" xmlns:a16="http://schemas.microsoft.com/office/drawing/2014/main" id="{13F83ED9-E358-46FC-B6D4-17F7A9E643E5}"/>
              </a:ext>
            </a:extLst>
          </p:cNvPr>
          <p:cNvSpPr txBox="1"/>
          <p:nvPr/>
        </p:nvSpPr>
        <p:spPr>
          <a:xfrm>
            <a:off x="3849046" y="5182741"/>
            <a:ext cx="59343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베이직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="" xmlns:a16="http://schemas.microsoft.com/office/drawing/2014/main" id="{F274B6B1-7548-4CB6-B12B-3A588F957C6B}"/>
              </a:ext>
            </a:extLst>
          </p:cNvPr>
          <p:cNvSpPr txBox="1"/>
          <p:nvPr/>
        </p:nvSpPr>
        <p:spPr>
          <a:xfrm>
            <a:off x="5840310" y="4880984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#929292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TextBox 63">
            <a:extLst>
              <a:ext uri="{FF2B5EF4-FFF2-40B4-BE49-F238E27FC236}">
                <a16:creationId xmlns="" xmlns:a16="http://schemas.microsoft.com/office/drawing/2014/main" id="{B6F09915-4D1D-4697-9049-EEC473BDCA92}"/>
              </a:ext>
            </a:extLst>
          </p:cNvPr>
          <p:cNvSpPr txBox="1"/>
          <p:nvPr/>
        </p:nvSpPr>
        <p:spPr>
          <a:xfrm>
            <a:off x="5719281" y="5182741"/>
            <a:ext cx="123463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심플함 속에 개성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97511C9-DFC9-4029-8D90-E66652757C1C}"/>
              </a:ext>
            </a:extLst>
          </p:cNvPr>
          <p:cNvSpPr txBox="1"/>
          <p:nvPr/>
        </p:nvSpPr>
        <p:spPr>
          <a:xfrm>
            <a:off x="4356582" y="744415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브랜드 컬러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="" xmlns:a16="http://schemas.microsoft.com/office/drawing/2014/main" id="{506D7823-6AE5-4CE1-8280-A5E5B23F6F73}"/>
              </a:ext>
            </a:extLst>
          </p:cNvPr>
          <p:cNvSpPr/>
          <p:nvPr/>
        </p:nvSpPr>
        <p:spPr>
          <a:xfrm>
            <a:off x="5318760" y="501807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19" name="Rectangle 32">
            <a:extLst>
              <a:ext uri="{FF2B5EF4-FFF2-40B4-BE49-F238E27FC236}">
                <a16:creationId xmlns="" xmlns:a16="http://schemas.microsoft.com/office/drawing/2014/main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ECC4DBF2-FC78-4D19-993F-7CAC6559EE39}"/>
              </a:ext>
            </a:extLst>
          </p:cNvPr>
          <p:cNvSpPr/>
          <p:nvPr/>
        </p:nvSpPr>
        <p:spPr>
          <a:xfrm>
            <a:off x="847114" y="2430602"/>
            <a:ext cx="1861899" cy="18618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78976CC2-78CD-4380-A819-D7BA5B6C1069}"/>
              </a:ext>
            </a:extLst>
          </p:cNvPr>
          <p:cNvSpPr/>
          <p:nvPr/>
        </p:nvSpPr>
        <p:spPr>
          <a:xfrm>
            <a:off x="3112479" y="2387444"/>
            <a:ext cx="1861899" cy="1861899"/>
          </a:xfrm>
          <a:prstGeom prst="ellips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0A6AA6FC-1109-4D85-9679-2AE8B07546C8}"/>
              </a:ext>
            </a:extLst>
          </p:cNvPr>
          <p:cNvSpPr/>
          <p:nvPr/>
        </p:nvSpPr>
        <p:spPr>
          <a:xfrm>
            <a:off x="5348187" y="2387444"/>
            <a:ext cx="1861899" cy="1861899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1">
            <a:extLst>
              <a:ext uri="{FF2B5EF4-FFF2-40B4-BE49-F238E27FC236}">
                <a16:creationId xmlns="" xmlns:a16="http://schemas.microsoft.com/office/drawing/2014/main" id="{EF860399-1547-4B2F-8889-6AF6B5B11390}"/>
              </a:ext>
            </a:extLst>
          </p:cNvPr>
          <p:cNvSpPr txBox="1"/>
          <p:nvPr/>
        </p:nvSpPr>
        <p:spPr>
          <a:xfrm>
            <a:off x="8139082" y="4880984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#505050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TextBox 63">
            <a:extLst>
              <a:ext uri="{FF2B5EF4-FFF2-40B4-BE49-F238E27FC236}">
                <a16:creationId xmlns="" xmlns:a16="http://schemas.microsoft.com/office/drawing/2014/main" id="{8A3551DB-B4AA-45A1-9594-72B10728FCC0}"/>
              </a:ext>
            </a:extLst>
          </p:cNvPr>
          <p:cNvSpPr txBox="1"/>
          <p:nvPr/>
        </p:nvSpPr>
        <p:spPr>
          <a:xfrm>
            <a:off x="8270525" y="5182741"/>
            <a:ext cx="72968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대중적인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C54BEAE1-8C6C-4ADD-9933-7E63A10C955E}"/>
              </a:ext>
            </a:extLst>
          </p:cNvPr>
          <p:cNvSpPr/>
          <p:nvPr/>
        </p:nvSpPr>
        <p:spPr>
          <a:xfrm>
            <a:off x="7646957" y="2387444"/>
            <a:ext cx="1861899" cy="1861899"/>
          </a:xfrm>
          <a:prstGeom prst="ellipse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11">
            <a:extLst>
              <a:ext uri="{FF2B5EF4-FFF2-40B4-BE49-F238E27FC236}">
                <a16:creationId xmlns="" xmlns:a16="http://schemas.microsoft.com/office/drawing/2014/main" id="{EF860399-1547-4B2F-8889-6AF6B5B11390}"/>
              </a:ext>
            </a:extLst>
          </p:cNvPr>
          <p:cNvSpPr txBox="1"/>
          <p:nvPr/>
        </p:nvSpPr>
        <p:spPr>
          <a:xfrm>
            <a:off x="10309469" y="4812667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accent1"/>
                </a:solidFill>
                <a:latin typeface="+mj-lt"/>
              </a:rPr>
              <a:t>#1075b6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TextBox 63">
            <a:extLst>
              <a:ext uri="{FF2B5EF4-FFF2-40B4-BE49-F238E27FC236}">
                <a16:creationId xmlns="" xmlns:a16="http://schemas.microsoft.com/office/drawing/2014/main" id="{8A3551DB-B4AA-45A1-9594-72B10728FCC0}"/>
              </a:ext>
            </a:extLst>
          </p:cNvPr>
          <p:cNvSpPr txBox="1"/>
          <p:nvPr/>
        </p:nvSpPr>
        <p:spPr>
          <a:xfrm>
            <a:off x="10440911" y="5114424"/>
            <a:ext cx="72968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활동적</a:t>
            </a:r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인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C54BEAE1-8C6C-4ADD-9933-7E63A10C955E}"/>
              </a:ext>
            </a:extLst>
          </p:cNvPr>
          <p:cNvSpPr/>
          <p:nvPr/>
        </p:nvSpPr>
        <p:spPr>
          <a:xfrm>
            <a:off x="9817344" y="2319127"/>
            <a:ext cx="1861899" cy="1861899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7681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2" grpId="0"/>
      <p:bldP spid="23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5893965" y="216691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아이덴티티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31">
            <a:extLst>
              <a:ext uri="{FF2B5EF4-FFF2-40B4-BE49-F238E27FC236}">
                <a16:creationId xmlns="" xmlns:a16="http://schemas.microsoft.com/office/drawing/2014/main" id="{28A40252-6E56-48EA-AAF8-C82B49F07AC6}"/>
              </a:ext>
            </a:extLst>
          </p:cNvPr>
          <p:cNvSpPr/>
          <p:nvPr/>
        </p:nvSpPr>
        <p:spPr>
          <a:xfrm>
            <a:off x="9865895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2">
            <a:extLst>
              <a:ext uri="{FF2B5EF4-FFF2-40B4-BE49-F238E27FC236}">
                <a16:creationId xmlns="" xmlns:a16="http://schemas.microsoft.com/office/drawing/2014/main" id="{895BF301-D16F-48F9-8D4F-522CBDE20136}"/>
              </a:ext>
            </a:extLst>
          </p:cNvPr>
          <p:cNvSpPr/>
          <p:nvPr/>
        </p:nvSpPr>
        <p:spPr>
          <a:xfrm>
            <a:off x="6014174" y="1946329"/>
            <a:ext cx="155448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7CD87E5-6334-4B7A-91BA-458CFB906AA5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85FAE5E-F019-4099-A31D-8CADA6B6F03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0063" y="4153995"/>
            <a:ext cx="3774088" cy="94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5982" y="1905000"/>
            <a:ext cx="1462251" cy="146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1247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0A1BA19-96F1-482A-95B8-8AB0598E284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CECB8D1-E587-474C-9D9C-C63448F643B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045DA69-60E3-4DE7-AEFB-FFB25B0E4CC6}"/>
              </a:ext>
            </a:extLst>
          </p:cNvPr>
          <p:cNvSpPr txBox="1"/>
          <p:nvPr/>
        </p:nvSpPr>
        <p:spPr>
          <a:xfrm>
            <a:off x="7881812" y="1199386"/>
            <a:ext cx="36705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Unique</a:t>
            </a:r>
          </a:p>
          <a:p>
            <a:r>
              <a:rPr lang="en-US" altLang="ko-KR" sz="4800" dirty="0" err="1" smtClean="0"/>
              <a:t>Cloting</a:t>
            </a:r>
            <a:endParaRPr lang="en-US" altLang="ko-KR" sz="4800" dirty="0" smtClean="0"/>
          </a:p>
          <a:p>
            <a:r>
              <a:rPr lang="en-US" altLang="ko-KR" sz="5400" dirty="0" smtClean="0"/>
              <a:t>Warehouse</a:t>
            </a:r>
            <a:endParaRPr lang="en-US" altLang="ko-KR" sz="115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="" xmlns:a16="http://schemas.microsoft.com/office/drawing/2014/main" id="{DD02DFF4-3DFB-4E65-8C69-A4DDA9861418}"/>
              </a:ext>
            </a:extLst>
          </p:cNvPr>
          <p:cNvSpPr/>
          <p:nvPr/>
        </p:nvSpPr>
        <p:spPr>
          <a:xfrm>
            <a:off x="7881812" y="918425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3" name="Rectangle 3">
            <a:extLst>
              <a:ext uri="{FF2B5EF4-FFF2-40B4-BE49-F238E27FC236}">
                <a16:creationId xmlns="" xmlns:a16="http://schemas.microsoft.com/office/drawing/2014/main" id="{392CF43E-7405-4140-9B39-2B4A57956D9D}"/>
              </a:ext>
            </a:extLst>
          </p:cNvPr>
          <p:cNvSpPr/>
          <p:nvPr/>
        </p:nvSpPr>
        <p:spPr>
          <a:xfrm>
            <a:off x="7881812" y="3668111"/>
            <a:ext cx="38267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합리적인 가격 고품질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독특하고 다양한 의류창고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베이직하고 </a:t>
            </a:r>
            <a:r>
              <a:rPr lang="ko-KR" altLang="en-US" sz="1400" dirty="0" err="1" smtClean="0"/>
              <a:t>캐쥬얼한</a:t>
            </a:r>
            <a:r>
              <a:rPr lang="ko-KR" altLang="en-US" sz="1400" dirty="0" smtClean="0"/>
              <a:t> 옷</a:t>
            </a:r>
            <a:endParaRPr lang="en-US" altLang="ko-KR" sz="1400" dirty="0" smtClean="0"/>
          </a:p>
          <a:p>
            <a:endParaRPr lang="en-US" altLang="ko-KR" sz="14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817" y="293537"/>
            <a:ext cx="6863356" cy="569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97512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241</Words>
  <Application>Microsoft Office PowerPoint</Application>
  <PresentationFormat>사용자 지정</PresentationFormat>
  <Paragraphs>84</Paragraphs>
  <Slides>15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7" baseType="lpstr">
      <vt:lpstr>Office 테마</vt:lpstr>
      <vt:lpstr>Image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양희승/사업전략실</dc:creator>
  <cp:lastModifiedBy>양희승</cp:lastModifiedBy>
  <cp:revision>25</cp:revision>
  <dcterms:created xsi:type="dcterms:W3CDTF">2019-03-29T03:25:00Z</dcterms:created>
  <dcterms:modified xsi:type="dcterms:W3CDTF">2019-03-31T07:32:22Z</dcterms:modified>
</cp:coreProperties>
</file>